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DF5"/>
    <a:srgbClr val="DD09B0"/>
    <a:srgbClr val="20E029"/>
    <a:srgbClr val="F5FDF5"/>
    <a:srgbClr val="453C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2BAA49-3B36-4342-98DC-C796D62396CB}" type="datetimeFigureOut">
              <a:rPr lang="en-AU" smtClean="0"/>
              <a:t>27/06/2016</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A19D0-7897-4E55-9B14-B3FF8DB0A7BE}" type="slidenum">
              <a:rPr lang="en-AU" smtClean="0"/>
              <a:t>‹#›</a:t>
            </a:fld>
            <a:endParaRPr lang="en-AU"/>
          </a:p>
        </p:txBody>
      </p:sp>
    </p:spTree>
    <p:extLst>
      <p:ext uri="{BB962C8B-B14F-4D97-AF65-F5344CB8AC3E}">
        <p14:creationId xmlns:p14="http://schemas.microsoft.com/office/powerpoint/2010/main" val="112535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B8A19D0-7897-4E55-9B14-B3FF8DB0A7BE}" type="slidenum">
              <a:rPr lang="en-AU" smtClean="0"/>
              <a:t>3</a:t>
            </a:fld>
            <a:endParaRPr lang="en-AU"/>
          </a:p>
        </p:txBody>
      </p:sp>
    </p:spTree>
    <p:extLst>
      <p:ext uri="{BB962C8B-B14F-4D97-AF65-F5344CB8AC3E}">
        <p14:creationId xmlns:p14="http://schemas.microsoft.com/office/powerpoint/2010/main" val="1568870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780F51B-DD28-4AA6-917E-02C17D22D6CB}" type="datetimeFigureOut">
              <a:rPr lang="en-AU" smtClean="0"/>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43668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780F51B-DD28-4AA6-917E-02C17D22D6CB}" type="datetimeFigureOut">
              <a:rPr lang="en-AU" smtClean="0"/>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209988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780F51B-DD28-4AA6-917E-02C17D22D6CB}" type="datetimeFigureOut">
              <a:rPr lang="en-AU" smtClean="0"/>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1993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780F51B-DD28-4AA6-917E-02C17D22D6CB}" type="datetimeFigureOut">
              <a:rPr lang="en-AU" smtClean="0"/>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210732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0F51B-DD28-4AA6-917E-02C17D22D6CB}" type="datetimeFigureOut">
              <a:rPr lang="en-AU" smtClean="0"/>
              <a:t>27/06/2016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143816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780F51B-DD28-4AA6-917E-02C17D22D6CB}" type="datetimeFigureOut">
              <a:rPr lang="en-AU" smtClean="0"/>
              <a:t>27/06/2016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103322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780F51B-DD28-4AA6-917E-02C17D22D6CB}" type="datetimeFigureOut">
              <a:rPr lang="en-AU" smtClean="0"/>
              <a:t>27/06/2016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3454412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780F51B-DD28-4AA6-917E-02C17D22D6CB}" type="datetimeFigureOut">
              <a:rPr lang="en-AU" smtClean="0"/>
              <a:t>27/06/2016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140258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0F51B-DD28-4AA6-917E-02C17D22D6CB}" type="datetimeFigureOut">
              <a:rPr lang="en-AU" smtClean="0"/>
              <a:t>27/06/2016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382091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0F51B-DD28-4AA6-917E-02C17D22D6CB}" type="datetimeFigureOut">
              <a:rPr lang="en-AU" smtClean="0"/>
              <a:t>27/06/2016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186944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0F51B-DD28-4AA6-917E-02C17D22D6CB}" type="datetimeFigureOut">
              <a:rPr lang="en-AU" smtClean="0"/>
              <a:t>27/06/2016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B1A80A4-90BE-410A-9440-D41BF192BA96}" type="slidenum">
              <a:rPr lang="en-AU" smtClean="0"/>
              <a:t>‹#›</a:t>
            </a:fld>
            <a:endParaRPr lang="en-AU"/>
          </a:p>
        </p:txBody>
      </p:sp>
    </p:spTree>
    <p:extLst>
      <p:ext uri="{BB962C8B-B14F-4D97-AF65-F5344CB8AC3E}">
        <p14:creationId xmlns:p14="http://schemas.microsoft.com/office/powerpoint/2010/main" val="188634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0F51B-DD28-4AA6-917E-02C17D22D6CB}" type="datetimeFigureOut">
              <a:rPr lang="en-AU" smtClean="0"/>
              <a:t>27/06/2016</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A80A4-90BE-410A-9440-D41BF192BA96}" type="slidenum">
              <a:rPr lang="en-AU" smtClean="0"/>
              <a:t>‹#›</a:t>
            </a:fld>
            <a:endParaRPr lang="en-AU"/>
          </a:p>
        </p:txBody>
      </p:sp>
    </p:spTree>
    <p:extLst>
      <p:ext uri="{BB962C8B-B14F-4D97-AF65-F5344CB8AC3E}">
        <p14:creationId xmlns:p14="http://schemas.microsoft.com/office/powerpoint/2010/main" val="90871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0"/>
              </a:schemeClr>
            </a:gs>
            <a:gs pos="0">
              <a:schemeClr val="accent1">
                <a:lumMod val="5000"/>
                <a:lumOff val="95000"/>
              </a:schemeClr>
            </a:gs>
            <a:gs pos="74000">
              <a:schemeClr val="tx1"/>
            </a:gs>
            <a:gs pos="83000">
              <a:srgbClr val="00206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2110154" y="2419641"/>
            <a:ext cx="8567224" cy="1754326"/>
          </a:xfrm>
          <a:prstGeom prst="rect">
            <a:avLst/>
          </a:prstGeom>
          <a:noFill/>
        </p:spPr>
        <p:txBody>
          <a:bodyPr wrap="square" lIns="91440" tIns="45720" rIns="91440" bIns="45720">
            <a:spAutoFit/>
          </a:bodyPr>
          <a:lstStyle/>
          <a:p>
            <a:pPr algn="ctr"/>
            <a:r>
              <a:rPr lang="en-US" sz="5400" b="1" dirty="0" smtClean="0">
                <a:ln w="22225">
                  <a:solidFill>
                    <a:schemeClr val="accent2"/>
                  </a:solidFill>
                  <a:prstDash val="solid"/>
                </a:ln>
                <a:solidFill>
                  <a:srgbClr val="C00000"/>
                </a:solidFill>
              </a:rPr>
              <a:t>Applying Technologies </a:t>
            </a:r>
          </a:p>
          <a:p>
            <a:pPr algn="ctr"/>
            <a:r>
              <a:rPr lang="en-US" sz="5400" b="1" dirty="0" smtClean="0">
                <a:ln w="22225">
                  <a:solidFill>
                    <a:schemeClr val="accent2"/>
                  </a:solidFill>
                  <a:prstDash val="solid"/>
                </a:ln>
                <a:solidFill>
                  <a:srgbClr val="C00000"/>
                </a:solidFill>
              </a:rPr>
              <a:t>in Year 5</a:t>
            </a:r>
            <a:endParaRPr lang="en-US" sz="5400" b="1" cap="none" spc="0" dirty="0">
              <a:ln w="22225">
                <a:solidFill>
                  <a:schemeClr val="accent2"/>
                </a:solidFill>
                <a:prstDash val="solid"/>
              </a:ln>
              <a:solidFill>
                <a:srgbClr val="C00000"/>
              </a:solidFill>
              <a:effectLst/>
            </a:endParaRPr>
          </a:p>
        </p:txBody>
      </p:sp>
    </p:spTree>
    <p:extLst>
      <p:ext uri="{BB962C8B-B14F-4D97-AF65-F5344CB8AC3E}">
        <p14:creationId xmlns:p14="http://schemas.microsoft.com/office/powerpoint/2010/main" val="3287492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rgbClr val="DD09B0"/>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p:cNvSpPr/>
          <p:nvPr/>
        </p:nvSpPr>
        <p:spPr>
          <a:xfrm>
            <a:off x="4769890" y="378880"/>
            <a:ext cx="2286460" cy="923330"/>
          </a:xfrm>
          <a:prstGeom prst="rect">
            <a:avLst/>
          </a:prstGeom>
          <a:noFill/>
        </p:spPr>
        <p:txBody>
          <a:bodyPr wrap="none" lIns="91440" tIns="45720" rIns="91440" bIns="45720">
            <a:spAutoFit/>
          </a:bodyPr>
          <a:lstStyle/>
          <a:p>
            <a:pPr algn="ctr"/>
            <a:r>
              <a:rPr lang="en-US" sz="5400" b="0" cap="none" spc="0" dirty="0" smtClean="0">
                <a:ln w="0"/>
                <a:solidFill>
                  <a:srgbClr val="002060"/>
                </a:solidFill>
                <a:effectLst>
                  <a:reflection blurRad="6350" stA="53000" endA="300" endPos="35500" dir="5400000" sy="-90000" algn="bl" rotWithShape="0"/>
                </a:effectLst>
              </a:rPr>
              <a:t>Week 4</a:t>
            </a:r>
            <a:endParaRPr lang="en-US" sz="5400" b="0" cap="none" spc="0" dirty="0">
              <a:ln w="0"/>
              <a:solidFill>
                <a:srgbClr val="002060"/>
              </a:solidFill>
              <a:effectLst>
                <a:reflection blurRad="6350" stA="53000" endA="300" endPos="35500" dir="5400000" sy="-90000" algn="bl" rotWithShape="0"/>
              </a:effectLst>
            </a:endParaRPr>
          </a:p>
        </p:txBody>
      </p:sp>
      <p:sp>
        <p:nvSpPr>
          <p:cNvPr id="3" name="TextBox 2"/>
          <p:cNvSpPr txBox="1"/>
          <p:nvPr/>
        </p:nvSpPr>
        <p:spPr>
          <a:xfrm>
            <a:off x="2730162" y="1810271"/>
            <a:ext cx="5964701" cy="4801314"/>
          </a:xfrm>
          <a:prstGeom prst="rect">
            <a:avLst/>
          </a:prstGeom>
          <a:noFill/>
        </p:spPr>
        <p:txBody>
          <a:bodyPr wrap="square" rtlCol="0">
            <a:spAutoFit/>
          </a:bodyPr>
          <a:lstStyle/>
          <a:p>
            <a:r>
              <a:rPr lang="en-AU" dirty="0" smtClean="0"/>
              <a:t>Teacher will ask for the research that had been completed last week and determine which students had explored the design and technologies occupation area.</a:t>
            </a:r>
          </a:p>
          <a:p>
            <a:endParaRPr lang="en-AU" dirty="0" smtClean="0"/>
          </a:p>
          <a:p>
            <a:r>
              <a:rPr lang="en-AU" dirty="0" smtClean="0"/>
              <a:t>The teacher will explain the assessment piece to students in detail and provide them a thorough understanding so they can meet the expectations of this assessment. This will encourage a class forum where students can express concerns or questions and gain a clear and precise understanding of the assessment item.  Students will be required to design a vegetable garden for the school and analyse the sustainability and the effect it will have within the school community both positive and negatives. </a:t>
            </a:r>
          </a:p>
          <a:p>
            <a:endParaRPr lang="en-AU" dirty="0" smtClean="0"/>
          </a:p>
          <a:p>
            <a:r>
              <a:rPr lang="en-AU" dirty="0"/>
              <a:t>A</a:t>
            </a:r>
            <a:r>
              <a:rPr lang="en-AU" dirty="0" smtClean="0"/>
              <a:t>llow students the time to research their assessment piece using a wide range of  resources when all learning has been completed. </a:t>
            </a:r>
            <a:endParaRPr lang="en-AU" dirty="0"/>
          </a:p>
        </p:txBody>
      </p:sp>
    </p:spTree>
    <p:extLst>
      <p:ext uri="{BB962C8B-B14F-4D97-AF65-F5344CB8AC3E}">
        <p14:creationId xmlns:p14="http://schemas.microsoft.com/office/powerpoint/2010/main" val="2309947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23000">
              <a:srgbClr val="92D050"/>
            </a:gs>
            <a:gs pos="69000">
              <a:srgbClr val="7030A0"/>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p:cNvSpPr/>
          <p:nvPr/>
        </p:nvSpPr>
        <p:spPr>
          <a:xfrm>
            <a:off x="4638564" y="477353"/>
            <a:ext cx="2324034"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Week 5</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TextBox 2"/>
          <p:cNvSpPr txBox="1"/>
          <p:nvPr/>
        </p:nvSpPr>
        <p:spPr>
          <a:xfrm>
            <a:off x="3151163" y="1519311"/>
            <a:ext cx="5711483" cy="4524315"/>
          </a:xfrm>
          <a:prstGeom prst="rect">
            <a:avLst/>
          </a:prstGeom>
          <a:noFill/>
        </p:spPr>
        <p:txBody>
          <a:bodyPr wrap="square" rtlCol="0">
            <a:spAutoFit/>
          </a:bodyPr>
          <a:lstStyle/>
          <a:p>
            <a:r>
              <a:rPr lang="en-AU" dirty="0" smtClean="0"/>
              <a:t>Students will be given adequate class time to complete their assessment items. </a:t>
            </a:r>
            <a:r>
              <a:rPr lang="en-AU" dirty="0"/>
              <a:t>T</a:t>
            </a:r>
            <a:r>
              <a:rPr lang="en-AU" dirty="0" smtClean="0"/>
              <a:t>his week will be a draft processing week where students can have their ideas and work checked by the teacher. This will ensure students are on the right track and the appropriate knowledge is being applied by all students. This is another process of formative assessment through observation and verbal feedback so students enhance their assessment piece. </a:t>
            </a:r>
          </a:p>
          <a:p>
            <a:endParaRPr lang="en-AU" dirty="0" smtClean="0"/>
          </a:p>
          <a:p>
            <a:r>
              <a:rPr lang="en-AU" dirty="0" smtClean="0"/>
              <a:t>During class time students will have access to all types of resources. A teacher’s aide would be preferred however peer evaluation will suffice if aide is unavailable. These resources will be used in the class to assist students with any questions whilst the main teacher is providing feedback and support to all students who have finished the draft process. </a:t>
            </a:r>
            <a:endParaRPr lang="en-AU" dirty="0"/>
          </a:p>
        </p:txBody>
      </p:sp>
    </p:spTree>
    <p:extLst>
      <p:ext uri="{BB962C8B-B14F-4D97-AF65-F5344CB8AC3E}">
        <p14:creationId xmlns:p14="http://schemas.microsoft.com/office/powerpoint/2010/main" val="2405991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4008156" y="2967335"/>
            <a:ext cx="4175695" cy="175432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By Matt Hohn</a:t>
            </a:r>
          </a:p>
          <a:p>
            <a:pPr algn="ctr"/>
            <a:r>
              <a:rPr lang="en-US" sz="5400" b="1" smtClean="0">
                <a:ln/>
                <a:solidFill>
                  <a:schemeClr val="accent4"/>
                </a:solidFill>
              </a:rPr>
              <a:t>U1006254</a:t>
            </a:r>
            <a:endParaRPr lang="en-US" sz="5400" b="1" cap="none" spc="0" dirty="0">
              <a:ln/>
              <a:solidFill>
                <a:schemeClr val="accent4"/>
              </a:solidFill>
              <a:effectLst/>
            </a:endParaRPr>
          </a:p>
        </p:txBody>
      </p:sp>
    </p:spTree>
    <p:extLst>
      <p:ext uri="{BB962C8B-B14F-4D97-AF65-F5344CB8AC3E}">
        <p14:creationId xmlns:p14="http://schemas.microsoft.com/office/powerpoint/2010/main" val="194945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7000">
              <a:srgbClr val="00B050"/>
            </a:gs>
            <a:gs pos="0">
              <a:srgbClr val="7030A0"/>
            </a:gs>
            <a:gs pos="74000">
              <a:schemeClr val="bg1">
                <a:lumMod val="95000"/>
              </a:schemeClr>
            </a:gs>
            <a:gs pos="83000">
              <a:srgbClr val="F6FDF5"/>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610590" y="158880"/>
            <a:ext cx="10886442" cy="1754326"/>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Content Descriptors and Elaborations</a:t>
            </a:r>
          </a:p>
          <a:p>
            <a:pPr algn="ctr"/>
            <a:r>
              <a:rPr lang="en-US" sz="5400" b="1" cap="none" spc="0"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 That </a:t>
            </a:r>
            <a:r>
              <a:rPr lang="en-US" sz="54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W</a:t>
            </a:r>
            <a:r>
              <a:rPr lang="en-US" sz="5400" b="1" cap="none" spc="0"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ill Be Applied </a:t>
            </a:r>
            <a:endParaRPr lang="en-US"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1420837" y="2025748"/>
            <a:ext cx="10339754" cy="4247317"/>
          </a:xfrm>
          <a:prstGeom prst="rect">
            <a:avLst/>
          </a:prstGeom>
          <a:noFill/>
        </p:spPr>
        <p:txBody>
          <a:bodyPr wrap="square" rtlCol="0">
            <a:spAutoFit/>
          </a:bodyPr>
          <a:lstStyle/>
          <a:p>
            <a:r>
              <a:rPr lang="en-AU" dirty="0"/>
              <a:t>Students will be exposed to the elaborations of the descriptors that will allow students to focus on certain aspects of the Technologies unit. </a:t>
            </a:r>
            <a:r>
              <a:rPr lang="en-AU" dirty="0" smtClean="0"/>
              <a:t>Students will be given the opportunity in this technology unit to understand and have a hands-on experience with the content that is necessary for students to learn at the Year 5 level. </a:t>
            </a:r>
          </a:p>
          <a:p>
            <a:endParaRPr lang="en-AU" dirty="0"/>
          </a:p>
          <a:p>
            <a:r>
              <a:rPr lang="en-AU" dirty="0" smtClean="0"/>
              <a:t>Recognise the role of people in design and technologies occupations and explore factors, including sustainability that impact on the design of products, services and environments to meet community needs.</a:t>
            </a:r>
          </a:p>
          <a:p>
            <a:r>
              <a:rPr lang="en-AU" b="1" dirty="0" smtClean="0"/>
              <a:t>Elaboration: </a:t>
            </a:r>
          </a:p>
          <a:p>
            <a:r>
              <a:rPr lang="en-AU" dirty="0" smtClean="0"/>
              <a:t>Consider the impact of environments on users, for example, a school vegetable garden, a protected outdoor play area.</a:t>
            </a:r>
          </a:p>
          <a:p>
            <a:endParaRPr lang="en-AU" dirty="0"/>
          </a:p>
          <a:p>
            <a:r>
              <a:rPr lang="en-AU" dirty="0" smtClean="0"/>
              <a:t>Generate, develop, and communicate design ideas and decisions using appropriate technical terms and graphical representation techniques.</a:t>
            </a:r>
          </a:p>
          <a:p>
            <a:r>
              <a:rPr lang="en-AU" b="1" dirty="0" smtClean="0"/>
              <a:t>Elaboration: </a:t>
            </a:r>
          </a:p>
          <a:p>
            <a:r>
              <a:rPr lang="en-AU" dirty="0" smtClean="0"/>
              <a:t>Generate a range of design ideas for intended products, services, environments. </a:t>
            </a:r>
            <a:endParaRPr lang="en-AU" dirty="0"/>
          </a:p>
          <a:p>
            <a:endParaRPr lang="en-AU" dirty="0"/>
          </a:p>
        </p:txBody>
      </p:sp>
    </p:spTree>
    <p:extLst>
      <p:ext uri="{BB962C8B-B14F-4D97-AF65-F5344CB8AC3E}">
        <p14:creationId xmlns:p14="http://schemas.microsoft.com/office/powerpoint/2010/main" val="399072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rgbClr val="002060"/>
            </a:gs>
            <a:gs pos="0">
              <a:schemeClr val="tx2">
                <a:lumMod val="50000"/>
              </a:schemeClr>
            </a:gs>
            <a:gs pos="74000">
              <a:schemeClr val="tx1"/>
            </a:gs>
            <a:gs pos="83000">
              <a:schemeClr val="tx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309489" y="1322364"/>
            <a:ext cx="10972800" cy="5632311"/>
          </a:xfrm>
          <a:prstGeom prst="rect">
            <a:avLst/>
          </a:prstGeom>
          <a:noFill/>
        </p:spPr>
        <p:txBody>
          <a:bodyPr wrap="square" rtlCol="0">
            <a:spAutoFit/>
          </a:bodyPr>
          <a:lstStyle/>
          <a:p>
            <a:r>
              <a:rPr lang="en-AU" dirty="0" smtClean="0">
                <a:solidFill>
                  <a:schemeClr val="bg1"/>
                </a:solidFill>
              </a:rPr>
              <a:t>In an increasingly technological and complex world, it is essential to develop the knowledge and confidence required to critically analyse and creatively respond to design challenges. Technologies impact and enrich peoples lives all over the globe. It is important that technologies are recognised as Australia and the world are demanding people who can develop and use technologies to assist in solving difficult challenges that surround sustainability of living. The Australian curriculum provides students the opportunity to work with hands-on experiences with traditional and new technologies. This means students will be able to apply their own knowledge and knowledge learnt to effectively solve challenges both individually and collaboratively. Students will delve into both design and technologies as well as digital technologies which will allow for skills and knowledge to be both learnt and applied.  Throughout this unit students will experience general capabilities of critical and creative thinking, literacy, Information and communication technology as they relate with the content being both taught and learnt. </a:t>
            </a:r>
            <a:r>
              <a:rPr lang="en-AU" dirty="0">
                <a:solidFill>
                  <a:schemeClr val="bg1"/>
                </a:solidFill>
              </a:rPr>
              <a:t>S</a:t>
            </a:r>
            <a:r>
              <a:rPr lang="en-AU" dirty="0" smtClean="0">
                <a:solidFill>
                  <a:schemeClr val="bg1"/>
                </a:solidFill>
              </a:rPr>
              <a:t>tudents will also be exposed to sustainability as a cross curriculum priority which will allow students the opportunity to gain knowledge about a sustainable future and how it can be improved.  Differentiation will applied throughout the unit when necessary, individual learning plans and teacher aides can be applied if required. </a:t>
            </a:r>
          </a:p>
          <a:p>
            <a:endParaRPr lang="en-AU" dirty="0" smtClean="0">
              <a:solidFill>
                <a:schemeClr val="bg1"/>
              </a:solidFill>
            </a:endParaRPr>
          </a:p>
          <a:p>
            <a:r>
              <a:rPr lang="en-AU" b="1" dirty="0" smtClean="0">
                <a:solidFill>
                  <a:schemeClr val="bg1"/>
                </a:solidFill>
              </a:rPr>
              <a:t>Aims of the implementation of technologies : </a:t>
            </a:r>
          </a:p>
          <a:p>
            <a:r>
              <a:rPr lang="en-AU" dirty="0" smtClean="0">
                <a:solidFill>
                  <a:schemeClr val="bg1"/>
                </a:solidFill>
              </a:rPr>
              <a:t>Students will be required to investigate, design and plan.</a:t>
            </a:r>
          </a:p>
          <a:p>
            <a:r>
              <a:rPr lang="en-AU" dirty="0" smtClean="0">
                <a:solidFill>
                  <a:schemeClr val="bg1"/>
                </a:solidFill>
              </a:rPr>
              <a:t>Students will use creativity and become involved in decision making that impact communities.</a:t>
            </a:r>
          </a:p>
          <a:p>
            <a:r>
              <a:rPr lang="en-AU" dirty="0" smtClean="0">
                <a:solidFill>
                  <a:schemeClr val="bg1"/>
                </a:solidFill>
              </a:rPr>
              <a:t>Students will design and plan their own vegetable garden for the school.  </a:t>
            </a:r>
          </a:p>
          <a:p>
            <a:r>
              <a:rPr lang="en-AU" dirty="0" smtClean="0">
                <a:solidFill>
                  <a:schemeClr val="bg1"/>
                </a:solidFill>
              </a:rPr>
              <a:t>Students will also need to consider the impact on the environment and also the community environment.  </a:t>
            </a:r>
          </a:p>
          <a:p>
            <a:r>
              <a:rPr lang="en-AU" dirty="0" smtClean="0">
                <a:solidFill>
                  <a:schemeClr val="bg1"/>
                </a:solidFill>
              </a:rPr>
              <a:t>Students will think openly using knowledge from other strands such as Health and Science. </a:t>
            </a:r>
            <a:endParaRPr lang="en-AU" dirty="0">
              <a:solidFill>
                <a:schemeClr val="bg1"/>
              </a:solidFill>
            </a:endParaRPr>
          </a:p>
        </p:txBody>
      </p:sp>
      <p:sp>
        <p:nvSpPr>
          <p:cNvPr id="3" name="Rectangle 2"/>
          <p:cNvSpPr/>
          <p:nvPr/>
        </p:nvSpPr>
        <p:spPr>
          <a:xfrm>
            <a:off x="2686929" y="399034"/>
            <a:ext cx="6513341"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rgbClr val="453C1B"/>
                  </a:solidFill>
                </a:ln>
                <a:solidFill>
                  <a:srgbClr val="FFFF00"/>
                </a:solidFill>
                <a:effectLst/>
              </a:rPr>
              <a:t>Rationale </a:t>
            </a:r>
            <a:endParaRPr lang="en-US" sz="5400" b="1" cap="none" spc="0" dirty="0">
              <a:ln>
                <a:solidFill>
                  <a:srgbClr val="453C1B"/>
                </a:solidFill>
              </a:ln>
              <a:solidFill>
                <a:srgbClr val="FFFF00"/>
              </a:solidFill>
              <a:effectLst/>
            </a:endParaRPr>
          </a:p>
        </p:txBody>
      </p:sp>
    </p:spTree>
    <p:extLst>
      <p:ext uri="{BB962C8B-B14F-4D97-AF65-F5344CB8AC3E}">
        <p14:creationId xmlns:p14="http://schemas.microsoft.com/office/powerpoint/2010/main" val="3486653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rgbClr val="00B0F0"/>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p:cNvSpPr/>
          <p:nvPr/>
        </p:nvSpPr>
        <p:spPr>
          <a:xfrm>
            <a:off x="2720363" y="636259"/>
            <a:ext cx="7214925"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Design and Technologies</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Box 2"/>
          <p:cNvSpPr txBox="1"/>
          <p:nvPr/>
        </p:nvSpPr>
        <p:spPr>
          <a:xfrm>
            <a:off x="1558342" y="2550018"/>
            <a:ext cx="8654604" cy="2862322"/>
          </a:xfrm>
          <a:prstGeom prst="rect">
            <a:avLst/>
          </a:prstGeom>
          <a:noFill/>
        </p:spPr>
        <p:txBody>
          <a:bodyPr wrap="square" rtlCol="0">
            <a:spAutoFit/>
          </a:bodyPr>
          <a:lstStyle/>
          <a:p>
            <a:r>
              <a:rPr lang="en-AU" dirty="0" smtClean="0"/>
              <a:t>Design and Technologies are applied in </a:t>
            </a:r>
            <a:r>
              <a:rPr lang="en-AU" dirty="0"/>
              <a:t>the </a:t>
            </a:r>
            <a:r>
              <a:rPr lang="en-AU" dirty="0" smtClean="0"/>
              <a:t>classroom to allow students the opportunity to </a:t>
            </a:r>
            <a:r>
              <a:rPr lang="en-AU" dirty="0"/>
              <a:t>use design thinking and technologies to generate and produce designed solutions for authentic needs and </a:t>
            </a:r>
            <a:r>
              <a:rPr lang="en-AU" dirty="0" smtClean="0"/>
              <a:t>opportunities. </a:t>
            </a:r>
            <a:r>
              <a:rPr lang="en-AU" dirty="0"/>
              <a:t>S</a:t>
            </a:r>
            <a:r>
              <a:rPr lang="en-AU" dirty="0" smtClean="0"/>
              <a:t>tudents will build on concepts and skills that have been developed over the years in schooling and home life. </a:t>
            </a:r>
            <a:r>
              <a:rPr lang="en-AU" dirty="0"/>
              <a:t>T</a:t>
            </a:r>
            <a:r>
              <a:rPr lang="en-AU" dirty="0" smtClean="0"/>
              <a:t>he teachers main goal will be to aim at strengthening as well as maintaining both of these concepts and skills.  In year 5, students will be required to create designed solutions over three </a:t>
            </a:r>
            <a:r>
              <a:rPr lang="en-AU" dirty="0"/>
              <a:t>areas including engineering principles and systems, food and fibre </a:t>
            </a:r>
            <a:r>
              <a:rPr lang="en-AU" dirty="0" smtClean="0"/>
              <a:t>production, </a:t>
            </a:r>
            <a:r>
              <a:rPr lang="en-AU" dirty="0"/>
              <a:t>food </a:t>
            </a:r>
            <a:r>
              <a:rPr lang="en-AU" dirty="0" smtClean="0"/>
              <a:t>specialisations </a:t>
            </a:r>
            <a:r>
              <a:rPr lang="en-AU" dirty="0"/>
              <a:t>and materials and technologies </a:t>
            </a:r>
            <a:r>
              <a:rPr lang="en-AU" dirty="0" smtClean="0"/>
              <a:t>specialisations. Students will be exposed to hands-on experience that heavily rely on their ideas and creativity from the knowledge that has been learnt prior and throughout the unit.  </a:t>
            </a:r>
            <a:endParaRPr lang="en-AU" dirty="0"/>
          </a:p>
        </p:txBody>
      </p:sp>
    </p:spTree>
    <p:extLst>
      <p:ext uri="{BB962C8B-B14F-4D97-AF65-F5344CB8AC3E}">
        <p14:creationId xmlns:p14="http://schemas.microsoft.com/office/powerpoint/2010/main" val="1218731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46000">
              <a:schemeClr val="tx1"/>
            </a:gs>
            <a:gs pos="100000">
              <a:schemeClr val="tx1"/>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Rectangle 1"/>
          <p:cNvSpPr/>
          <p:nvPr/>
        </p:nvSpPr>
        <p:spPr>
          <a:xfrm>
            <a:off x="3779904" y="546107"/>
            <a:ext cx="4323107" cy="923330"/>
          </a:xfrm>
          <a:prstGeom prst="rect">
            <a:avLst/>
          </a:prstGeom>
          <a:noFill/>
        </p:spPr>
        <p:txBody>
          <a:bodyPr wrap="none" lIns="91440" tIns="45720" rIns="91440" bIns="45720">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Unit Overview</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3" name="TextBox 2"/>
          <p:cNvSpPr txBox="1"/>
          <p:nvPr/>
        </p:nvSpPr>
        <p:spPr>
          <a:xfrm>
            <a:off x="2550016" y="1906073"/>
            <a:ext cx="7006107" cy="4524315"/>
          </a:xfrm>
          <a:prstGeom prst="rect">
            <a:avLst/>
          </a:prstGeom>
          <a:noFill/>
        </p:spPr>
        <p:txBody>
          <a:bodyPr wrap="square" rtlCol="0">
            <a:spAutoFit/>
          </a:bodyPr>
          <a:lstStyle/>
          <a:p>
            <a:r>
              <a:rPr lang="en-AU" dirty="0" smtClean="0">
                <a:solidFill>
                  <a:schemeClr val="bg1"/>
                </a:solidFill>
              </a:rPr>
              <a:t>This unit will be based around the content of technologies and will adhere to the content of Design and Technologies specifically. </a:t>
            </a:r>
          </a:p>
          <a:p>
            <a:endParaRPr lang="en-AU" dirty="0">
              <a:solidFill>
                <a:schemeClr val="bg1"/>
              </a:solidFill>
            </a:endParaRPr>
          </a:p>
          <a:p>
            <a:r>
              <a:rPr lang="en-AU" dirty="0" smtClean="0">
                <a:solidFill>
                  <a:schemeClr val="bg1"/>
                </a:solidFill>
              </a:rPr>
              <a:t>This unit will run over a span of 5 weeks of which 1 week will be allocated to allow students to prepare their assessment task. </a:t>
            </a:r>
          </a:p>
          <a:p>
            <a:endParaRPr lang="en-AU" dirty="0">
              <a:solidFill>
                <a:schemeClr val="bg1"/>
              </a:solidFill>
            </a:endParaRPr>
          </a:p>
          <a:p>
            <a:r>
              <a:rPr lang="en-AU" dirty="0" smtClean="0">
                <a:solidFill>
                  <a:schemeClr val="bg1"/>
                </a:solidFill>
              </a:rPr>
              <a:t>The unit will comprise of 12 lessons that will provide students with knowledge, skills and research opportunities as well as adequate class time to work on their assessment piece. </a:t>
            </a:r>
          </a:p>
          <a:p>
            <a:endParaRPr lang="en-AU" dirty="0">
              <a:solidFill>
                <a:schemeClr val="bg1"/>
              </a:solidFill>
            </a:endParaRPr>
          </a:p>
          <a:p>
            <a:r>
              <a:rPr lang="en-AU" dirty="0" smtClean="0">
                <a:solidFill>
                  <a:schemeClr val="bg1"/>
                </a:solidFill>
              </a:rPr>
              <a:t>The purpose of the unit is to enable students the opportunity to participate in lessons that require technological processes and thinking. Students will be required to apply the appropriate knowledge and skills where necessary. This unit will provide students the knowledge that will prepare them whilst at school and also the future as it will incorporate critical thinking on particular issues.</a:t>
            </a:r>
            <a:endParaRPr lang="en-AU" dirty="0">
              <a:solidFill>
                <a:schemeClr val="bg1"/>
              </a:solidFill>
            </a:endParaRPr>
          </a:p>
        </p:txBody>
      </p:sp>
    </p:spTree>
    <p:extLst>
      <p:ext uri="{BB962C8B-B14F-4D97-AF65-F5344CB8AC3E}">
        <p14:creationId xmlns:p14="http://schemas.microsoft.com/office/powerpoint/2010/main" val="1088855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4"/>
            </a:gs>
            <a:gs pos="100000">
              <a:srgbClr val="C00000"/>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271460" y="340045"/>
            <a:ext cx="3571812"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Assessment</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angle 2"/>
          <p:cNvSpPr/>
          <p:nvPr/>
        </p:nvSpPr>
        <p:spPr>
          <a:xfrm>
            <a:off x="778063" y="991361"/>
            <a:ext cx="3088859"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Formative</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Rectangle 3"/>
          <p:cNvSpPr/>
          <p:nvPr/>
        </p:nvSpPr>
        <p:spPr>
          <a:xfrm>
            <a:off x="8066609" y="991361"/>
            <a:ext cx="3422732"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Summative</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TextBox 4"/>
          <p:cNvSpPr txBox="1"/>
          <p:nvPr/>
        </p:nvSpPr>
        <p:spPr>
          <a:xfrm>
            <a:off x="417456" y="1914691"/>
            <a:ext cx="4103030" cy="2585323"/>
          </a:xfrm>
          <a:prstGeom prst="rect">
            <a:avLst/>
          </a:prstGeom>
          <a:noFill/>
        </p:spPr>
        <p:txBody>
          <a:bodyPr wrap="square" rtlCol="0">
            <a:spAutoFit/>
          </a:bodyPr>
          <a:lstStyle/>
          <a:p>
            <a:r>
              <a:rPr lang="en-AU" dirty="0" smtClean="0"/>
              <a:t>This assessment will be completed in class time where students will be required to apply the knowledge taught using a variety of skills to effectively overcome challenges that they will encounter. Observation by the teacher will determine the students understanding of the content from the answers that are being expressed. </a:t>
            </a:r>
            <a:endParaRPr lang="en-AU" dirty="0"/>
          </a:p>
        </p:txBody>
      </p:sp>
      <p:sp>
        <p:nvSpPr>
          <p:cNvPr id="6" name="TextBox 5"/>
          <p:cNvSpPr txBox="1"/>
          <p:nvPr/>
        </p:nvSpPr>
        <p:spPr>
          <a:xfrm>
            <a:off x="7939206" y="1914691"/>
            <a:ext cx="3677538" cy="2862322"/>
          </a:xfrm>
          <a:prstGeom prst="rect">
            <a:avLst/>
          </a:prstGeom>
          <a:noFill/>
        </p:spPr>
        <p:txBody>
          <a:bodyPr wrap="square" rtlCol="0">
            <a:spAutoFit/>
          </a:bodyPr>
          <a:lstStyle/>
          <a:p>
            <a:r>
              <a:rPr lang="en-AU" dirty="0" smtClean="0"/>
              <a:t>This assessment will be assigned to students and will be assessed against set criteria. Students will have to design a vegetable garden for the school and consider the impact it will have on both the environment and the community.  This will be completed individually and is relevant to the curriculum that has been set for the unit. </a:t>
            </a:r>
            <a:endParaRPr lang="en-AU" dirty="0"/>
          </a:p>
        </p:txBody>
      </p:sp>
      <p:sp>
        <p:nvSpPr>
          <p:cNvPr id="7" name="TextBox 6"/>
          <p:cNvSpPr txBox="1"/>
          <p:nvPr/>
        </p:nvSpPr>
        <p:spPr>
          <a:xfrm>
            <a:off x="4271460" y="4823180"/>
            <a:ext cx="4134118" cy="1754326"/>
          </a:xfrm>
          <a:prstGeom prst="rect">
            <a:avLst/>
          </a:prstGeom>
          <a:noFill/>
        </p:spPr>
        <p:txBody>
          <a:bodyPr wrap="square" rtlCol="0">
            <a:spAutoFit/>
          </a:bodyPr>
          <a:lstStyle/>
          <a:p>
            <a:r>
              <a:rPr lang="en-AU" dirty="0"/>
              <a:t>Assessment Strategies:</a:t>
            </a:r>
          </a:p>
          <a:p>
            <a:r>
              <a:rPr lang="en-AU" dirty="0"/>
              <a:t>Active </a:t>
            </a:r>
            <a:r>
              <a:rPr lang="en-AU" dirty="0" smtClean="0"/>
              <a:t>participation in class</a:t>
            </a:r>
            <a:endParaRPr lang="en-AU" dirty="0"/>
          </a:p>
          <a:p>
            <a:r>
              <a:rPr lang="en-AU" dirty="0"/>
              <a:t>Teacher observation</a:t>
            </a:r>
          </a:p>
          <a:p>
            <a:r>
              <a:rPr lang="en-AU" dirty="0"/>
              <a:t>Peer observation</a:t>
            </a:r>
          </a:p>
          <a:p>
            <a:r>
              <a:rPr lang="en-AU" dirty="0"/>
              <a:t>Class discussion and reflections</a:t>
            </a:r>
          </a:p>
          <a:p>
            <a:r>
              <a:rPr lang="en-AU" dirty="0"/>
              <a:t>Individual/self-reflection by students</a:t>
            </a:r>
          </a:p>
        </p:txBody>
      </p:sp>
    </p:spTree>
    <p:extLst>
      <p:ext uri="{BB962C8B-B14F-4D97-AF65-F5344CB8AC3E}">
        <p14:creationId xmlns:p14="http://schemas.microsoft.com/office/powerpoint/2010/main" val="4181945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48000">
              <a:srgbClr val="00B0F0"/>
            </a:gs>
            <a:gs pos="100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637771" y="443075"/>
            <a:ext cx="232403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Week 1</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TextBox 2"/>
          <p:cNvSpPr txBox="1"/>
          <p:nvPr/>
        </p:nvSpPr>
        <p:spPr>
          <a:xfrm>
            <a:off x="2292439" y="1867437"/>
            <a:ext cx="7250806" cy="5078313"/>
          </a:xfrm>
          <a:prstGeom prst="rect">
            <a:avLst/>
          </a:prstGeom>
          <a:noFill/>
        </p:spPr>
        <p:txBody>
          <a:bodyPr wrap="square" rtlCol="0">
            <a:spAutoFit/>
          </a:bodyPr>
          <a:lstStyle/>
          <a:p>
            <a:r>
              <a:rPr lang="en-AU" dirty="0"/>
              <a:t>Students prior </a:t>
            </a:r>
            <a:r>
              <a:rPr lang="en-AU" dirty="0" smtClean="0"/>
              <a:t>knowledge to be </a:t>
            </a:r>
            <a:r>
              <a:rPr lang="en-AU" dirty="0"/>
              <a:t>tested through questioning before </a:t>
            </a:r>
            <a:r>
              <a:rPr lang="en-AU" dirty="0" smtClean="0"/>
              <a:t>the introduction phase starts. This will effectively gauge the knowledge of the students and the quality of prior knowledge that is being brought in to the class.  </a:t>
            </a:r>
            <a:endParaRPr lang="en-AU" dirty="0"/>
          </a:p>
          <a:p>
            <a:r>
              <a:rPr lang="en-AU" dirty="0" smtClean="0"/>
              <a:t>Introduction to technologies that will provide explanations and examples of the technologies that are evident in today’s world. This will allow students a basic understanding of technology and what scaffolds and shapes technology. </a:t>
            </a:r>
          </a:p>
          <a:p>
            <a:endParaRPr lang="en-AU" dirty="0"/>
          </a:p>
          <a:p>
            <a:r>
              <a:rPr lang="en-AU" dirty="0" smtClean="0"/>
              <a:t>The topic of Design and Technology will be introduced as well and students will be engaged with the meaning and the content that will be covered throughout the learning in this topic. </a:t>
            </a:r>
          </a:p>
          <a:p>
            <a:endParaRPr lang="en-AU" dirty="0"/>
          </a:p>
          <a:p>
            <a:r>
              <a:rPr lang="en-AU" dirty="0" smtClean="0"/>
              <a:t>Research will be set for students to complete and to provide interesting facts about a technology of their choice. </a:t>
            </a:r>
          </a:p>
          <a:p>
            <a:endParaRPr lang="en-AU" dirty="0" smtClean="0"/>
          </a:p>
          <a:p>
            <a:endParaRPr lang="en-AU" dirty="0"/>
          </a:p>
          <a:p>
            <a:endParaRPr lang="en-AU" dirty="0" smtClean="0"/>
          </a:p>
        </p:txBody>
      </p:sp>
    </p:spTree>
    <p:extLst>
      <p:ext uri="{BB962C8B-B14F-4D97-AF65-F5344CB8AC3E}">
        <p14:creationId xmlns:p14="http://schemas.microsoft.com/office/powerpoint/2010/main" val="2753477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chemeClr val="accent1">
                <a:lumMod val="40000"/>
                <a:lumOff val="60000"/>
              </a:schemeClr>
            </a:gs>
            <a:gs pos="0">
              <a:srgbClr val="F5FDF5"/>
            </a:gs>
            <a:gs pos="74000">
              <a:schemeClr val="bg1"/>
            </a:gs>
            <a:gs pos="83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818075" y="494591"/>
            <a:ext cx="2324034"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Week 2</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TextBox 4"/>
          <p:cNvSpPr txBox="1"/>
          <p:nvPr/>
        </p:nvSpPr>
        <p:spPr>
          <a:xfrm>
            <a:off x="2996418" y="1779687"/>
            <a:ext cx="5613010" cy="4801314"/>
          </a:xfrm>
          <a:prstGeom prst="rect">
            <a:avLst/>
          </a:prstGeom>
          <a:noFill/>
        </p:spPr>
        <p:txBody>
          <a:bodyPr wrap="square" rtlCol="0">
            <a:spAutoFit/>
          </a:bodyPr>
          <a:lstStyle/>
          <a:p>
            <a:r>
              <a:rPr lang="en-AU" dirty="0" smtClean="0"/>
              <a:t>Design and Technologies will be explored in more detail after the introduction in the previous week. </a:t>
            </a:r>
            <a:r>
              <a:rPr lang="en-AU" dirty="0"/>
              <a:t>S</a:t>
            </a:r>
            <a:r>
              <a:rPr lang="en-AU" dirty="0" smtClean="0"/>
              <a:t>tudents will be taught about sustainability and the importance it has in the world and every day life as well as the effect on the population.  The teacher will also delve deeper into the services that are also applied positively and negatively that influence the community needs. </a:t>
            </a:r>
          </a:p>
          <a:p>
            <a:endParaRPr lang="en-AU" dirty="0"/>
          </a:p>
          <a:p>
            <a:r>
              <a:rPr lang="en-AU" dirty="0"/>
              <a:t>S</a:t>
            </a:r>
            <a:r>
              <a:rPr lang="en-AU" dirty="0" smtClean="0"/>
              <a:t>tudents will work in groups on the creative process of an outdoor play area for the local park. Students will focus on the sustainability and the service it will provide to the community and label the pros and cons of one being established.  This will allow students to have hands-on experiences with technology in particular the design process whilst applying the knowledge that has been taught. </a:t>
            </a:r>
            <a:endParaRPr lang="en-AU" dirty="0"/>
          </a:p>
          <a:p>
            <a:endParaRPr lang="en-AU" dirty="0"/>
          </a:p>
        </p:txBody>
      </p:sp>
    </p:spTree>
    <p:extLst>
      <p:ext uri="{BB962C8B-B14F-4D97-AF65-F5344CB8AC3E}">
        <p14:creationId xmlns:p14="http://schemas.microsoft.com/office/powerpoint/2010/main" val="3622809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652631" y="378880"/>
            <a:ext cx="232403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Week 3</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Box 2"/>
          <p:cNvSpPr txBox="1"/>
          <p:nvPr/>
        </p:nvSpPr>
        <p:spPr>
          <a:xfrm>
            <a:off x="2532185" y="1139483"/>
            <a:ext cx="6189784" cy="5355312"/>
          </a:xfrm>
          <a:prstGeom prst="rect">
            <a:avLst/>
          </a:prstGeom>
          <a:noFill/>
        </p:spPr>
        <p:txBody>
          <a:bodyPr wrap="square" rtlCol="0">
            <a:spAutoFit/>
          </a:bodyPr>
          <a:lstStyle/>
          <a:p>
            <a:r>
              <a:rPr lang="en-AU" dirty="0" smtClean="0"/>
              <a:t>The students will present their mini design plan for the outdoor play area at the local park and will state the sustainability and if this service will be a positive influence on the local community.  This will allow the teacher to assess the knowledge that has been learnt in the previous lessons. </a:t>
            </a:r>
          </a:p>
          <a:p>
            <a:endParaRPr lang="en-AU" dirty="0"/>
          </a:p>
          <a:p>
            <a:r>
              <a:rPr lang="en-AU" dirty="0" smtClean="0"/>
              <a:t>The teacher will provide feedback to the students on how their design reflected on the knowledge learnt. </a:t>
            </a:r>
            <a:r>
              <a:rPr lang="en-AU" dirty="0"/>
              <a:t>T</a:t>
            </a:r>
            <a:r>
              <a:rPr lang="en-AU" dirty="0" smtClean="0"/>
              <a:t>he teacher will introduce the roles of people in the design and technologies occupations and how they impact the community both positively and negatively.  The teacher will also educate the students about the community needs and how important they are in the decision making process.</a:t>
            </a:r>
          </a:p>
          <a:p>
            <a:r>
              <a:rPr lang="en-AU" dirty="0" smtClean="0"/>
              <a:t>.</a:t>
            </a:r>
          </a:p>
          <a:p>
            <a:r>
              <a:rPr lang="en-AU" dirty="0" smtClean="0"/>
              <a:t>Students will be required to research occupations in the technology area to understand the actual impact they can have on changing the community and the world.   </a:t>
            </a:r>
          </a:p>
          <a:p>
            <a:endParaRPr lang="en-AU" dirty="0"/>
          </a:p>
          <a:p>
            <a:endParaRPr lang="en-AU" dirty="0"/>
          </a:p>
        </p:txBody>
      </p:sp>
    </p:spTree>
    <p:extLst>
      <p:ext uri="{BB962C8B-B14F-4D97-AF65-F5344CB8AC3E}">
        <p14:creationId xmlns:p14="http://schemas.microsoft.com/office/powerpoint/2010/main" val="935861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TotalTime>
  <Words>1568</Words>
  <Application>Microsoft Office PowerPoint</Application>
  <PresentationFormat>Widescreen</PresentationFormat>
  <Paragraphs>74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Hohn</dc:creator>
  <cp:lastModifiedBy>Matt Hohn</cp:lastModifiedBy>
  <cp:revision>47</cp:revision>
  <cp:lastPrinted>2016-05-18T11:01:10Z</cp:lastPrinted>
  <dcterms:created xsi:type="dcterms:W3CDTF">2016-05-12T09:56:28Z</dcterms:created>
  <dcterms:modified xsi:type="dcterms:W3CDTF">2016-06-26T20:56:53Z</dcterms:modified>
</cp:coreProperties>
</file>